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29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9900CC"/>
    <a:srgbClr val="006600"/>
    <a:srgbClr val="6600CC"/>
    <a:srgbClr val="FF33CC"/>
    <a:srgbClr val="0066FF"/>
    <a:srgbClr val="0066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9/4/2017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9/4/2017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9/4/2017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956561"/>
            <a:ext cx="7886728" cy="1829761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>                 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6.10  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模拟低通滤波器到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  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四种通带数字滤波器的直接变换</a:t>
            </a: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1"/>
          <p:cNvGraphicFramePr>
            <a:graphicFrameLocks noChangeAspect="1"/>
          </p:cNvGraphicFramePr>
          <p:nvPr/>
        </p:nvGraphicFramePr>
        <p:xfrm>
          <a:off x="1428728" y="1481138"/>
          <a:ext cx="7345362" cy="490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位图图像" r:id="rId3" imgW="5380952" imgH="3591426" progId="PBrush">
                  <p:embed/>
                </p:oleObj>
              </mc:Choice>
              <mc:Fallback>
                <p:oleObj name="位图图像" r:id="rId3" imgW="5380952" imgH="3591426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28" y="1481138"/>
                        <a:ext cx="7345362" cy="490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ine 132"/>
          <p:cNvSpPr>
            <a:spLocks noChangeShapeType="1"/>
          </p:cNvSpPr>
          <p:nvPr/>
        </p:nvSpPr>
        <p:spPr bwMode="auto">
          <a:xfrm>
            <a:off x="1428728" y="1481138"/>
            <a:ext cx="0" cy="48974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b="1"/>
          </a:p>
        </p:txBody>
      </p:sp>
      <p:sp>
        <p:nvSpPr>
          <p:cNvPr id="4" name="Text Box 133"/>
          <p:cNvSpPr txBox="1">
            <a:spLocks noChangeArrowheads="1"/>
          </p:cNvSpPr>
          <p:nvPr/>
        </p:nvSpPr>
        <p:spPr bwMode="auto">
          <a:xfrm>
            <a:off x="376238" y="125413"/>
            <a:ext cx="7996100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直接</a:t>
            </a:r>
            <a:r>
              <a:rPr lang="zh-CN" altLang="en-US" sz="2400" b="1" dirty="0">
                <a:solidFill>
                  <a:srgbClr val="0033CC"/>
                </a:solidFill>
              </a:rPr>
              <a:t>由低通</a:t>
            </a:r>
            <a:r>
              <a:rPr lang="en-US" altLang="zh-CN" sz="2400" b="1" dirty="0">
                <a:solidFill>
                  <a:srgbClr val="0033CC"/>
                </a:solidFill>
              </a:rPr>
              <a:t>AF</a:t>
            </a:r>
            <a:r>
              <a:rPr lang="zh-CN" altLang="en-US" sz="2400" b="1" dirty="0">
                <a:solidFill>
                  <a:srgbClr val="0033CC"/>
                </a:solidFill>
              </a:rPr>
              <a:t>设计各型</a:t>
            </a:r>
            <a:r>
              <a:rPr lang="en-US" altLang="zh-CN" sz="2400" b="1" dirty="0">
                <a:solidFill>
                  <a:srgbClr val="0033CC"/>
                </a:solidFill>
              </a:rPr>
              <a:t>DF</a:t>
            </a:r>
            <a:r>
              <a:rPr lang="zh-CN" altLang="en-US" sz="2400" b="1" dirty="0"/>
              <a:t>时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~</a:t>
            </a:r>
            <a:r>
              <a:rPr lang="en-US" altLang="zh-CN" sz="2400" b="1" i="1" dirty="0" smtClean="0"/>
              <a:t>z</a:t>
            </a:r>
            <a:r>
              <a:rPr lang="zh-CN" altLang="en-US" sz="2400" b="1" dirty="0" smtClean="0"/>
              <a:t> 的</a:t>
            </a:r>
            <a:r>
              <a:rPr lang="zh-CN" altLang="en-US" sz="2400" b="1" dirty="0"/>
              <a:t>变换关系以及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频率间的变换关系（低通变换直接利用双线性变换关系）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2233642" y="257175"/>
          <a:ext cx="6553200" cy="627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位图图像" r:id="rId3" imgW="5372850" imgH="5144218" progId="PBrush">
                  <p:embed/>
                </p:oleObj>
              </mc:Choice>
              <mc:Fallback>
                <p:oleObj name="位图图像" r:id="rId3" imgW="5372850" imgH="5144218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642" y="257175"/>
                        <a:ext cx="6553200" cy="627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2233642" y="260350"/>
            <a:ext cx="0" cy="6264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zh-CN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4"/>
          <p:cNvSpPr txBox="1">
            <a:spLocks noChangeArrowheads="1"/>
          </p:cNvSpPr>
          <p:nvPr/>
        </p:nvSpPr>
        <p:spPr bwMode="auto">
          <a:xfrm>
            <a:off x="747328" y="765169"/>
            <a:ext cx="5753498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采用的是一般低通原型（没有归一化）。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利用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（或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加</a:t>
            </a:r>
            <a:r>
              <a:rPr lang="en-US" altLang="zh-CN" sz="2400" b="1" i="1" dirty="0"/>
              <a:t>R</a:t>
            </a:r>
            <a:r>
              <a:rPr lang="en-US" altLang="zh-CN" sz="2400" b="1" i="1" baseline="-25000" dirty="0"/>
              <a:t>p</a:t>
            </a:r>
            <a:r>
              <a:rPr lang="zh-CN" altLang="en-US" sz="2400" b="1" dirty="0"/>
              <a:t>）求出归一化低通</a:t>
            </a:r>
            <a:r>
              <a:rPr lang="en-US" altLang="zh-CN" sz="2400" b="1" dirty="0"/>
              <a:t>AF</a:t>
            </a:r>
            <a:r>
              <a:rPr lang="zh-CN" altLang="en-US" sz="2400" b="1" dirty="0"/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然后“去归一化”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再</a:t>
            </a:r>
            <a:r>
              <a:rPr lang="zh-CN" altLang="en-US" sz="2400" b="1" dirty="0"/>
              <a:t>直接变换成所需的数字滤波器。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03213" y="277813"/>
            <a:ext cx="366318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一、模拟低通→数字低通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00113" y="908050"/>
            <a:ext cx="142218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变换关系</a:t>
            </a:r>
          </a:p>
        </p:txBody>
      </p:sp>
      <p:pic>
        <p:nvPicPr>
          <p:cNvPr id="4" name="Picture 6" descr="image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6468" y="1714488"/>
            <a:ext cx="122396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023938" y="2789238"/>
            <a:ext cx="173156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频率间关系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285984" y="3491975"/>
            <a:ext cx="1093569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/>
              <a:t>Ω</a:t>
            </a:r>
            <a:r>
              <a:rPr lang="en-US" altLang="zh-CN" sz="2400" b="1" dirty="0"/>
              <a:t>=tan </a:t>
            </a:r>
          </a:p>
        </p:txBody>
      </p:sp>
      <p:pic>
        <p:nvPicPr>
          <p:cNvPr id="7" name="Picture 9" descr="image0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4684" y="3573463"/>
            <a:ext cx="442913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095375" y="4373563"/>
            <a:ext cx="296908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通带截止频率间关系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2201859" y="5222887"/>
            <a:ext cx="1247457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/>
              <a:t>Ωp</a:t>
            </a:r>
            <a:r>
              <a:rPr lang="en-US" altLang="zh-CN" sz="2400" b="1"/>
              <a:t>=tan </a:t>
            </a:r>
          </a:p>
        </p:txBody>
      </p:sp>
      <p:pic>
        <p:nvPicPr>
          <p:cNvPr id="10" name="Picture 12" descr="image00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5821" y="5214950"/>
            <a:ext cx="646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03213" y="277813"/>
            <a:ext cx="364715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二、模拟低通→数字带通 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900113" y="966788"/>
            <a:ext cx="141577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/>
              <a:t>变换关系</a:t>
            </a:r>
          </a:p>
        </p:txBody>
      </p:sp>
      <p:pic>
        <p:nvPicPr>
          <p:cNvPr id="4" name="Picture 7" descr="image0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3213" y="1268413"/>
            <a:ext cx="2708275" cy="77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1550" y="2276475"/>
            <a:ext cx="17235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/>
              <a:t>频率间关系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574925" y="3046413"/>
            <a:ext cx="66556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i="1"/>
              <a:t>Ω</a:t>
            </a:r>
            <a:r>
              <a:rPr lang="en-US" altLang="zh-CN" sz="2400" b="1"/>
              <a:t>= </a:t>
            </a:r>
          </a:p>
        </p:txBody>
      </p:sp>
      <p:pic>
        <p:nvPicPr>
          <p:cNvPr id="7" name="Picture 10" descr="image00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3263" y="2997200"/>
            <a:ext cx="1976437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23938" y="4324657"/>
            <a:ext cx="29546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/>
              <a:t>设计参量之间的关系</a:t>
            </a:r>
          </a:p>
        </p:txBody>
      </p:sp>
      <p:pic>
        <p:nvPicPr>
          <p:cNvPr id="9" name="Picture 12" descr="image00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6013" y="5148263"/>
            <a:ext cx="2997200" cy="99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 descr="image00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4602163"/>
            <a:ext cx="3240088" cy="190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133350"/>
            <a:ext cx="7811754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低通</a:t>
            </a:r>
            <a:r>
              <a:rPr lang="en-US" altLang="zh-CN" sz="2400" b="1" dirty="0">
                <a:solidFill>
                  <a:srgbClr val="C00000"/>
                </a:solidFill>
              </a:rPr>
              <a:t>AF</a:t>
            </a:r>
            <a:r>
              <a:rPr lang="zh-CN" altLang="en-US" sz="2400" b="1" dirty="0">
                <a:solidFill>
                  <a:srgbClr val="C00000"/>
                </a:solidFill>
              </a:rPr>
              <a:t>直接变换到带通</a:t>
            </a:r>
            <a:r>
              <a:rPr lang="en-US" altLang="zh-CN" sz="2400" b="1" dirty="0">
                <a:solidFill>
                  <a:srgbClr val="C00000"/>
                </a:solidFill>
              </a:rPr>
              <a:t>DF</a:t>
            </a:r>
            <a:r>
              <a:rPr lang="zh-CN" altLang="en-US" sz="2400" b="1" dirty="0"/>
              <a:t>的频率变换关系以及幅度响应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之间的变换示意图： </a:t>
            </a:r>
          </a:p>
        </p:txBody>
      </p:sp>
      <p:pic>
        <p:nvPicPr>
          <p:cNvPr id="6145" name="Picture 1" descr="E:\DSP程佩青课件\064937-01 数字信号处理教程（第四版）(经典版) 40571-9\CTP\TU\7t2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1454763"/>
            <a:ext cx="5715040" cy="4688881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2643174" y="5229200"/>
            <a:ext cx="1424770" cy="4955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图</a:t>
            </a:r>
            <a:r>
              <a:rPr lang="en-US" altLang="zh-CN" sz="2000" b="1" dirty="0" smtClean="0"/>
              <a:t> 6.28</a:t>
            </a:r>
            <a:endParaRPr lang="zh-CN" altLang="en-US" sz="2000" b="1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125413"/>
            <a:ext cx="366318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三、模拟低通→数字带阻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98538" y="773113"/>
            <a:ext cx="149912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变换关系 </a:t>
            </a:r>
          </a:p>
        </p:txBody>
      </p:sp>
      <p:pic>
        <p:nvPicPr>
          <p:cNvPr id="4" name="Picture 6" descr="image0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4075" y="1412875"/>
            <a:ext cx="295275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116013" y="2430463"/>
            <a:ext cx="204094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频率间的关系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191921" y="3230563"/>
            <a:ext cx="665567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/>
              <a:t>Ω</a:t>
            </a:r>
            <a:r>
              <a:rPr lang="en-US" altLang="zh-CN" sz="2400" b="1" dirty="0"/>
              <a:t>= </a:t>
            </a:r>
          </a:p>
        </p:txBody>
      </p:sp>
      <p:pic>
        <p:nvPicPr>
          <p:cNvPr id="7" name="Picture 9" descr="image0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775" y="3141663"/>
            <a:ext cx="1976438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166813" y="4351338"/>
            <a:ext cx="296908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设计参量之间的关系</a:t>
            </a:r>
          </a:p>
        </p:txBody>
      </p:sp>
      <p:pic>
        <p:nvPicPr>
          <p:cNvPr id="9" name="Picture 11" descr="image0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2112" y="5214950"/>
            <a:ext cx="283845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image0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46688" y="4941888"/>
            <a:ext cx="3168650" cy="171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27052"/>
            <a:ext cx="7811754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6600"/>
                </a:solidFill>
              </a:rPr>
              <a:t>低通</a:t>
            </a:r>
            <a:r>
              <a:rPr lang="en-US" altLang="zh-CN" sz="2400" b="1" dirty="0">
                <a:solidFill>
                  <a:srgbClr val="006600"/>
                </a:solidFill>
              </a:rPr>
              <a:t>AF</a:t>
            </a:r>
            <a:r>
              <a:rPr lang="zh-CN" altLang="en-US" sz="2400" b="1" dirty="0">
                <a:solidFill>
                  <a:srgbClr val="006600"/>
                </a:solidFill>
              </a:rPr>
              <a:t>直接变换到带阻</a:t>
            </a:r>
            <a:r>
              <a:rPr lang="en-US" altLang="zh-CN" sz="2400" b="1" dirty="0">
                <a:solidFill>
                  <a:srgbClr val="006600"/>
                </a:solidFill>
              </a:rPr>
              <a:t>DF</a:t>
            </a:r>
            <a:r>
              <a:rPr lang="zh-CN" altLang="en-US" sz="2400" b="1" dirty="0"/>
              <a:t>的频率变换关系以及幅度响应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之间的变换示意图： </a:t>
            </a:r>
          </a:p>
        </p:txBody>
      </p:sp>
      <p:pic>
        <p:nvPicPr>
          <p:cNvPr id="4097" name="Picture 1" descr="E:\DSP程佩青课件\064937-01 数字信号处理教程（第四版）(经典版) 40571-9\CTP\TU\7t2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500174"/>
            <a:ext cx="6786610" cy="486790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 bwMode="auto">
          <a:xfrm>
            <a:off x="2643174" y="5229200"/>
            <a:ext cx="1424770" cy="4955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图</a:t>
            </a:r>
            <a:r>
              <a:rPr lang="en-US" altLang="zh-CN" sz="2000" b="1" dirty="0" smtClean="0"/>
              <a:t> 6.29</a:t>
            </a:r>
            <a:endParaRPr lang="zh-CN" altLang="en-US" sz="2000" b="1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84201" y="357204"/>
            <a:ext cx="366318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9900CC"/>
                </a:solidFill>
              </a:rPr>
              <a:t>四、模拟低通→数字高通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179513" y="996967"/>
            <a:ext cx="149912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变换关系 </a:t>
            </a:r>
          </a:p>
        </p:txBody>
      </p:sp>
      <p:pic>
        <p:nvPicPr>
          <p:cNvPr id="4" name="Picture 6" descr="image0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0563" y="1428736"/>
            <a:ext cx="1412875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250951" y="2517792"/>
            <a:ext cx="211788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频率间的关系 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292479" y="3094054"/>
            <a:ext cx="1237839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/>
              <a:t>Ω</a:t>
            </a:r>
            <a:r>
              <a:rPr lang="en-US" altLang="zh-CN" sz="2400" b="1"/>
              <a:t>= -cot </a:t>
            </a:r>
          </a:p>
        </p:txBody>
      </p:sp>
      <p:pic>
        <p:nvPicPr>
          <p:cNvPr id="7" name="Picture 9" descr="image0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5641" y="3148029"/>
            <a:ext cx="606425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374776" y="4071954"/>
            <a:ext cx="296908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设计参量之间的关系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3243268" y="4965717"/>
            <a:ext cx="1212191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/>
              <a:t>Ωp</a:t>
            </a:r>
            <a:r>
              <a:rPr lang="en-US" altLang="zh-CN" sz="2400" b="1"/>
              <a:t>=cot </a:t>
            </a:r>
          </a:p>
        </p:txBody>
      </p:sp>
      <p:pic>
        <p:nvPicPr>
          <p:cNvPr id="10" name="Picture 12" descr="image00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86280" y="4876817"/>
            <a:ext cx="8001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34987" y="396894"/>
            <a:ext cx="7811754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低通</a:t>
            </a:r>
            <a:r>
              <a:rPr lang="en-US" altLang="zh-CN" sz="2400" b="1" dirty="0">
                <a:solidFill>
                  <a:srgbClr val="C00000"/>
                </a:solidFill>
              </a:rPr>
              <a:t>AF</a:t>
            </a:r>
            <a:r>
              <a:rPr lang="zh-CN" altLang="en-US" sz="2400" b="1" dirty="0">
                <a:solidFill>
                  <a:srgbClr val="C00000"/>
                </a:solidFill>
              </a:rPr>
              <a:t>直接变换到高通</a:t>
            </a:r>
            <a:r>
              <a:rPr lang="en-US" altLang="zh-CN" sz="2400" b="1" dirty="0">
                <a:solidFill>
                  <a:srgbClr val="C00000"/>
                </a:solidFill>
              </a:rPr>
              <a:t>DF</a:t>
            </a:r>
            <a:r>
              <a:rPr lang="zh-CN" altLang="en-US" sz="2400" b="1" dirty="0"/>
              <a:t>的频率变换关系以及幅度响应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之间的变换示意图 ：</a:t>
            </a:r>
          </a:p>
        </p:txBody>
      </p:sp>
      <p:pic>
        <p:nvPicPr>
          <p:cNvPr id="23553" name="Picture 1" descr="E:\DSP程佩青课件\064937-01 数字信号处理教程（第四版）(经典版) 40571-9\CTP\TU\7t25a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715838"/>
            <a:ext cx="7143800" cy="449924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 bwMode="auto">
          <a:xfrm>
            <a:off x="2483768" y="5476992"/>
            <a:ext cx="1424770" cy="4955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图</a:t>
            </a:r>
            <a:r>
              <a:rPr lang="en-US" altLang="zh-CN" sz="2000" b="1" smtClean="0"/>
              <a:t> 6.30</a:t>
            </a:r>
            <a:endParaRPr lang="zh-CN" altLang="en-US" sz="2000" b="1" dirty="0" smtClean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716</TotalTime>
  <Words>227</Words>
  <Application>Microsoft Office PowerPoint</Application>
  <PresentationFormat>全屏显示(4:3)</PresentationFormat>
  <Paragraphs>39</Paragraphs>
  <Slides>12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4" baseType="lpstr">
      <vt:lpstr>Concourse</vt:lpstr>
      <vt:lpstr>位图图像</vt:lpstr>
      <vt:lpstr>                              6.10    模拟低通滤波器到          四种通带数字滤波器的直接变换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126</cp:revision>
  <dcterms:created xsi:type="dcterms:W3CDTF">2017-07-17T10:44:10Z</dcterms:created>
  <dcterms:modified xsi:type="dcterms:W3CDTF">2017-09-04T06:16:25Z</dcterms:modified>
</cp:coreProperties>
</file>